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sldIdLst>
    <p:sldId id="285" r:id="rId3"/>
    <p:sldId id="257" r:id="rId4"/>
    <p:sldId id="258" r:id="rId5"/>
    <p:sldId id="284" r:id="rId6"/>
    <p:sldId id="260" r:id="rId7"/>
    <p:sldId id="293" r:id="rId8"/>
    <p:sldId id="287" r:id="rId9"/>
    <p:sldId id="261" r:id="rId10"/>
    <p:sldId id="262" r:id="rId11"/>
    <p:sldId id="294" r:id="rId12"/>
    <p:sldId id="290" r:id="rId13"/>
    <p:sldId id="291" r:id="rId14"/>
    <p:sldId id="292" r:id="rId15"/>
    <p:sldId id="296" r:id="rId16"/>
    <p:sldId id="297" r:id="rId17"/>
    <p:sldId id="298" r:id="rId18"/>
    <p:sldId id="300" r:id="rId19"/>
    <p:sldId id="282" r:id="rId20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175BAD9-8599-457B-A963-ED9BF98494C9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19788" cy="3330575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0040" y="4751280"/>
            <a:ext cx="5437080" cy="388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 idx="20"/>
          </p:nvPr>
        </p:nvSpPr>
        <p:spPr>
          <a:xfrm>
            <a:off x="3849840" y="9377640"/>
            <a:ext cx="2945520" cy="49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F18CDFE-56A0-4BCC-A26F-491BFA5BAF9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 принято решение проанализировать региональные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возможности по сокращению нагрузки.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первую очередь начали с себя, с министерства.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отчеты регионального значения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все региональные контрольные работы, внесли изменения в РСОКО.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Муниципальные К.Р. начали пропускать через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сето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комиссии министерства. Задача комиссии проверка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актиуальности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потребности,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дублированность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уже существующих оценочных процедур.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2021/2022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70 муниципальных контрольных работ из 7 районов РТ, из них 23 согласовано (32,8%), 47 не согласовано (67,2%)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2022/2023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10 муниципальных контрольных работ из 3 районов – не согласованы все.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922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425F0-B654-4684-A598-A3A153E9888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7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425F0-B654-4684-A598-A3A153E9888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22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80BB06E-8162-4C6A-A888-65C4520B2E7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608D980-0F50-4712-800F-5640B675FD3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FB3FD2-02CC-4ABC-B3CB-BCE6FDFBF1C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906CB72-ED98-4E72-8558-803AE8C6581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325C456-00C4-4875-BA1B-B695F4BAB36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AF0E18-5583-4D22-BEB8-921FEBA7F46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10293A5-D954-4837-8B7D-627FB8FDDBE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D2A8581-81AC-4274-98CE-3D0C7F4BE72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D1D2944-5AC2-40D7-8E30-094D960ACC1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F23EE8D-A225-46AB-A0D6-6DE343CC7BF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65A6484-00F1-4BA9-B8AD-DF04BAB1B69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46EAE7-D851-4B55-B534-311CDE65598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98EC0F0-827B-4757-8C90-F7141C67253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8A973FC-37C0-447C-A064-7CD8EF03DEB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7E431BE-DA0B-4364-B9DC-A7F463F3227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3FC4DAB-727C-487C-A451-1C82F57C21D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9B308E6-281C-49F5-8A6B-FE8235C8B1A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3F9908-224F-499E-91C2-D61418F5F9D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CF96484-0152-40CB-8EDE-ADF84725D95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CC4C887-655F-4361-B68F-445B2A86DCD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795ADBB-60DA-4148-A37E-AC6F9B070FB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68EE85B-43A2-4512-A1E9-7FA84EDBA1B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8192A18-3E83-4D35-BAE1-0873AF84005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8ED6FA8-DEE7-4BC2-B3C3-00A7280A1FB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4165560" y="6356520"/>
            <a:ext cx="38599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9347040" y="1404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6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B2F2B29-7318-4431-911F-4F9600950AC0}" type="slidenum">
              <a:rPr lang="ru-RU" sz="16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1540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165560" y="6356520"/>
            <a:ext cx="38599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9347040" y="1404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6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A714E68-4688-4333-95B9-7BAA516C46E7}" type="slidenum">
              <a:rPr lang="ru-RU" sz="16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1540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977" y="2142969"/>
            <a:ext cx="96954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1F497D"/>
                </a:solidFill>
              </a:rPr>
              <a:t>Нормативно-правовое регулирование </a:t>
            </a:r>
            <a:endParaRPr lang="ru-RU" sz="28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1F497D"/>
                </a:solidFill>
              </a:rPr>
              <a:t>снижения документационной нагрузки на</a:t>
            </a:r>
            <a:endParaRPr lang="ru-RU" sz="28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1F497D"/>
                </a:solidFill>
              </a:rPr>
              <a:t>педагогических работников</a:t>
            </a:r>
            <a:endParaRPr lang="ru-RU" sz="2800" spc="-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1290" y="4941558"/>
            <a:ext cx="4415849" cy="1494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33" dirty="0" err="1">
                <a:solidFill>
                  <a:schemeClr val="tx2"/>
                </a:solidFill>
              </a:rPr>
              <a:t>Мулеева</a:t>
            </a:r>
            <a:r>
              <a:rPr lang="ru-RU" sz="1333" dirty="0">
                <a:solidFill>
                  <a:schemeClr val="tx2"/>
                </a:solidFill>
              </a:rPr>
              <a:t> Светлана Ивановна, ведущий советник отдела государственного надзора в сфере образования управления контрольно-надзорной деятельности департамента надзора и контроля в сфере образования Министерства образования и науки Республики Татарстан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404376" y="1"/>
            <a:ext cx="652763" cy="94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8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212" y="5219700"/>
            <a:ext cx="4238625" cy="149542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99" y="163890"/>
            <a:ext cx="10562745" cy="67431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О</a:t>
            </a:r>
            <a:r>
              <a:rPr lang="ru-RU" sz="2000" b="1" dirty="0" smtClean="0">
                <a:solidFill>
                  <a:schemeClr val="tx2"/>
                </a:solidFill>
              </a:rPr>
              <a:t>рганизационно-управленческие механизмы регулирования документационной нагрузки педагогических работников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/>
          </p:nvPr>
        </p:nvSpPr>
        <p:spPr>
          <a:xfrm>
            <a:off x="831639" y="1123951"/>
            <a:ext cx="10045911" cy="4257674"/>
          </a:xfrm>
        </p:spPr>
        <p:txBody>
          <a:bodyPr>
            <a:normAutofit fontScale="62500" lnSpcReduction="20000"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Исключить поручения педагогам, не связанные с исполнением их непосредственных обязанностей.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Исключить проведение мониторингов ДОУ, требующих привлечения </a:t>
            </a:r>
            <a:r>
              <a:rPr lang="ru-RU" sz="3400" dirty="0" err="1" smtClean="0">
                <a:latin typeface="+mn-lt"/>
              </a:rPr>
              <a:t>пед</a:t>
            </a:r>
            <a:r>
              <a:rPr lang="ru-RU" sz="3400" dirty="0" smtClean="0">
                <a:latin typeface="+mn-lt"/>
              </a:rPr>
              <a:t>. работников.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Определить ответственных лиц за подготовку отчетной документации и работой с поступающими в ДОУ запросами.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Предусмотреть </a:t>
            </a:r>
            <a:r>
              <a:rPr lang="ru-RU" sz="3400" i="1" dirty="0" smtClean="0">
                <a:latin typeface="+mn-lt"/>
              </a:rPr>
              <a:t>(при необходимости) </a:t>
            </a:r>
            <a:r>
              <a:rPr lang="ru-RU" sz="3400" dirty="0" smtClean="0">
                <a:latin typeface="+mn-lt"/>
              </a:rPr>
              <a:t>возможность выполнения дополнительной работы педагогическим работником по другой должности за отдельную плату (на условиях привлечения к трудовой деятельности по совмещению или совместительству).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Исключить дублирование информации на электронном и бумажном носителе.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3400" dirty="0" smtClean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3400" dirty="0" smtClean="0">
                <a:latin typeface="+mn-lt"/>
              </a:rPr>
              <a:t>Использовать информационные технологии для сбора отчетных данных.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2674" y="77336"/>
            <a:ext cx="68281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 idx="4294967295"/>
          </p:nvPr>
        </p:nvSpPr>
        <p:spPr bwMode="auto">
          <a:xfrm>
            <a:off x="1037089" y="147217"/>
            <a:ext cx="6319440" cy="54760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ru-RU" sz="2400" b="1" spc="-1" dirty="0">
                <a:solidFill>
                  <a:srgbClr val="002060"/>
                </a:solidFill>
                <a:latin typeface="Arial"/>
                <a:ea typeface="DejaVu Sans"/>
              </a:rPr>
              <a:t>Чат бот «Помощник </a:t>
            </a:r>
            <a:r>
              <a:rPr lang="ru-RU" sz="2400" b="1" spc="-1" dirty="0" err="1">
                <a:solidFill>
                  <a:srgbClr val="002060"/>
                </a:solidFill>
                <a:latin typeface="Arial"/>
                <a:ea typeface="DejaVu Sans"/>
              </a:rPr>
              <a:t>Рособрнадзора</a:t>
            </a:r>
            <a:r>
              <a:rPr lang="ru-RU" sz="2400" b="1" spc="-1" dirty="0">
                <a:solidFill>
                  <a:srgbClr val="002060"/>
                </a:solidFill>
                <a:latin typeface="Arial"/>
                <a:ea typeface="DejaVu Sans"/>
              </a:rPr>
              <a:t>»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5" name="Рисунок 21"/>
          <p:cNvPicPr/>
          <p:nvPr/>
        </p:nvPicPr>
        <p:blipFill>
          <a:blip r:embed="rId2"/>
          <a:stretch/>
        </p:blipFill>
        <p:spPr bwMode="auto">
          <a:xfrm>
            <a:off x="11508120" y="0"/>
            <a:ext cx="681120" cy="842040"/>
          </a:xfrm>
          <a:prstGeom prst="rect">
            <a:avLst/>
          </a:prstGeom>
          <a:ln w="0">
            <a:noFill/>
          </a:ln>
        </p:spPr>
      </p:pic>
      <p:pic>
        <p:nvPicPr>
          <p:cNvPr id="106" name="Рисунок 1"/>
          <p:cNvPicPr/>
          <p:nvPr/>
        </p:nvPicPr>
        <p:blipFill>
          <a:blip r:embed="rId3"/>
          <a:stretch/>
        </p:blipFill>
        <p:spPr bwMode="auto">
          <a:xfrm>
            <a:off x="1152360" y="1041120"/>
            <a:ext cx="2739960" cy="3530160"/>
          </a:xfrm>
          <a:prstGeom prst="rect">
            <a:avLst/>
          </a:prstGeom>
          <a:ln w="0">
            <a:solidFill>
              <a:schemeClr val="accent6"/>
            </a:solidFill>
          </a:ln>
        </p:spPr>
      </p:pic>
      <p:pic>
        <p:nvPicPr>
          <p:cNvPr id="107" name="Рисунок 2"/>
          <p:cNvPicPr/>
          <p:nvPr/>
        </p:nvPicPr>
        <p:blipFill>
          <a:blip r:embed="rId4"/>
          <a:stretch/>
        </p:blipFill>
        <p:spPr bwMode="auto">
          <a:xfrm>
            <a:off x="2996640" y="3420000"/>
            <a:ext cx="2407680" cy="2840400"/>
          </a:xfrm>
          <a:prstGeom prst="rect">
            <a:avLst/>
          </a:prstGeom>
          <a:ln w="0">
            <a:solidFill>
              <a:schemeClr val="accent6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653939" y="751711"/>
            <a:ext cx="4215539" cy="35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33">
                <a:latin typeface="Arial" panose="020B0604020202020204" pitchFamily="34" charset="0"/>
                <a:ea typeface="Calibri" panose="020F0502020204030204" pitchFamily="34" charset="0"/>
              </a:rPr>
              <a:t>1 квартал 2025 </a:t>
            </a:r>
            <a:r>
              <a:rPr lang="ru-RU" sz="1733" dirty="0">
                <a:latin typeface="Arial" panose="020B0604020202020204" pitchFamily="34" charset="0"/>
                <a:ea typeface="Calibri" panose="020F0502020204030204" pitchFamily="34" charset="0"/>
              </a:rPr>
              <a:t>года</a:t>
            </a:r>
            <a:endParaRPr lang="ru-RU" sz="1733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048" y="1529168"/>
            <a:ext cx="6403608" cy="473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7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92772792" name="Рисунок 21"/>
          <p:cNvPicPr/>
          <p:nvPr/>
        </p:nvPicPr>
        <p:blipFill>
          <a:blip r:embed="rId3"/>
          <a:stretch/>
        </p:blipFill>
        <p:spPr bwMode="auto">
          <a:xfrm>
            <a:off x="11508120" y="0"/>
            <a:ext cx="681120" cy="842040"/>
          </a:xfrm>
          <a:prstGeom prst="rect">
            <a:avLst/>
          </a:prstGeom>
          <a:ln w="0">
            <a:noFill/>
          </a:ln>
        </p:spPr>
      </p:pic>
      <p:sp>
        <p:nvSpPr>
          <p:cNvPr id="1294516556" name="PlaceHolder 1"/>
          <p:cNvSpPr>
            <a:spLocks noGrp="1"/>
          </p:cNvSpPr>
          <p:nvPr/>
        </p:nvSpPr>
        <p:spPr bwMode="auto">
          <a:xfrm>
            <a:off x="960896" y="127036"/>
            <a:ext cx="8121112" cy="924304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>
              <a:tabLst>
                <a:tab pos="0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latin typeface="Arial"/>
                <a:ea typeface="DejaVu Sans"/>
              </a:rPr>
              <a:t>Проведение практикума с руководителями дошкольных и общеобразовательных организаций</a:t>
            </a:r>
            <a:endParaRPr lang="ru-RU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8779847" name="Рисунок 139877984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01485" y="4456135"/>
            <a:ext cx="2770959" cy="200577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372529270" name="Рисунок 137252926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01485" y="1742617"/>
            <a:ext cx="2770959" cy="2200611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155056421" name="Рисунок 115505642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274581" y="1725801"/>
            <a:ext cx="2871536" cy="221742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2" name="PlaceHolder 1"/>
          <p:cNvSpPr>
            <a:spLocks noGrp="1"/>
          </p:cNvSpPr>
          <p:nvPr/>
        </p:nvSpPr>
        <p:spPr bwMode="auto">
          <a:xfrm>
            <a:off x="1101485" y="1317999"/>
            <a:ext cx="2770959" cy="336331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600" dirty="0" err="1">
                <a:latin typeface="Arial"/>
                <a:ea typeface="DejaVu Sans"/>
              </a:rPr>
              <a:t>Бугульминский</a:t>
            </a:r>
            <a:r>
              <a:rPr lang="ru-RU" sz="1600" dirty="0">
                <a:latin typeface="Arial"/>
                <a:ea typeface="DejaVu Sans"/>
              </a:rPr>
              <a:t> район</a:t>
            </a:r>
            <a:endParaRPr lang="ru-RU" sz="1600" dirty="0">
              <a:latin typeface="Arial"/>
            </a:endParaRPr>
          </a:p>
        </p:txBody>
      </p:sp>
      <p:sp>
        <p:nvSpPr>
          <p:cNvPr id="13" name="PlaceHolder 1"/>
          <p:cNvSpPr>
            <a:spLocks noGrp="1"/>
          </p:cNvSpPr>
          <p:nvPr/>
        </p:nvSpPr>
        <p:spPr bwMode="auto">
          <a:xfrm>
            <a:off x="4274580" y="1317479"/>
            <a:ext cx="2871536" cy="336851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600" dirty="0">
                <a:latin typeface="Arial"/>
                <a:ea typeface="DejaVu Sans"/>
              </a:rPr>
              <a:t>Спасский район</a:t>
            </a:r>
            <a:endParaRPr lang="ru-RU" sz="1600" dirty="0">
              <a:latin typeface="Arial"/>
            </a:endParaRPr>
          </a:p>
        </p:txBody>
      </p:sp>
      <p:sp>
        <p:nvSpPr>
          <p:cNvPr id="14" name="PlaceHolder 1"/>
          <p:cNvSpPr>
            <a:spLocks noGrp="1"/>
          </p:cNvSpPr>
          <p:nvPr/>
        </p:nvSpPr>
        <p:spPr bwMode="auto">
          <a:xfrm>
            <a:off x="4274580" y="4014700"/>
            <a:ext cx="2871536" cy="336331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600" dirty="0">
                <a:latin typeface="Arial"/>
                <a:ea typeface="DejaVu Sans"/>
              </a:rPr>
              <a:t>Лениногорский район</a:t>
            </a:r>
            <a:endParaRPr lang="ru-RU" sz="1600" dirty="0">
              <a:latin typeface="Arial"/>
            </a:endParaRPr>
          </a:p>
        </p:txBody>
      </p:sp>
      <p:sp>
        <p:nvSpPr>
          <p:cNvPr id="15" name="PlaceHolder 1"/>
          <p:cNvSpPr>
            <a:spLocks noGrp="1"/>
          </p:cNvSpPr>
          <p:nvPr/>
        </p:nvSpPr>
        <p:spPr bwMode="auto">
          <a:xfrm>
            <a:off x="1050081" y="4095465"/>
            <a:ext cx="2770959" cy="336331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600" dirty="0" err="1">
                <a:latin typeface="Arial"/>
                <a:ea typeface="DejaVu Sans"/>
              </a:rPr>
              <a:t>Тукаевский</a:t>
            </a:r>
            <a:r>
              <a:rPr lang="ru-RU" sz="1600" dirty="0">
                <a:latin typeface="Arial"/>
                <a:ea typeface="DejaVu Sans"/>
              </a:rPr>
              <a:t> район</a:t>
            </a:r>
            <a:endParaRPr lang="ru-RU" sz="1600" dirty="0">
              <a:latin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4581" y="4367848"/>
            <a:ext cx="2871536" cy="2094061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550485" y="1317480"/>
            <a:ext cx="4298196" cy="4051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133" dirty="0"/>
              <a:t>анализ дорожных карт по снижению бюрократической нагрузки</a:t>
            </a:r>
          </a:p>
          <a:p>
            <a:endParaRPr lang="ru-RU" sz="2133" dirty="0"/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133" dirty="0"/>
              <a:t>анализ отчетов педагогов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2133" dirty="0"/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133" dirty="0"/>
              <a:t>раздача памяток для руководителей 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2133" dirty="0"/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133" dirty="0"/>
              <a:t>разбор чек-листа и т.д. 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2133" dirty="0"/>
          </a:p>
          <a:p>
            <a:r>
              <a:rPr lang="ru-RU" sz="2267" dirty="0"/>
              <a:t>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7425" y="4670156"/>
            <a:ext cx="3458929" cy="20535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8245097" y="4577166"/>
            <a:ext cx="201638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Чек-лист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321637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778738" name="PlaceHolder 1"/>
          <p:cNvSpPr>
            <a:spLocks noGrp="1"/>
          </p:cNvSpPr>
          <p:nvPr>
            <p:ph type="title"/>
          </p:nvPr>
        </p:nvSpPr>
        <p:spPr bwMode="auto">
          <a:xfrm>
            <a:off x="835196" y="155597"/>
            <a:ext cx="9559000" cy="830503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latin typeface="Arial"/>
                <a:ea typeface="DejaVu Sans"/>
              </a:rPr>
              <a:t>Готовые кейсы для образовательных организаций</a:t>
            </a:r>
            <a:endParaRPr lang="ru-RU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2772792" name="Рисунок 21"/>
          <p:cNvPicPr/>
          <p:nvPr/>
        </p:nvPicPr>
        <p:blipFill>
          <a:blip r:embed="rId3"/>
          <a:stretch/>
        </p:blipFill>
        <p:spPr bwMode="auto">
          <a:xfrm>
            <a:off x="11508120" y="0"/>
            <a:ext cx="681120" cy="842040"/>
          </a:xfrm>
          <a:prstGeom prst="rect">
            <a:avLst/>
          </a:prstGeom>
          <a:ln w="0">
            <a:noFill/>
          </a:ln>
        </p:spPr>
      </p:pic>
      <p:sp>
        <p:nvSpPr>
          <p:cNvPr id="182724504" name="PlaceHolder 1"/>
          <p:cNvSpPr>
            <a:spLocks noGrp="1"/>
          </p:cNvSpPr>
          <p:nvPr/>
        </p:nvSpPr>
        <p:spPr bwMode="auto">
          <a:xfrm>
            <a:off x="4830223" y="1099693"/>
            <a:ext cx="3677035" cy="1136904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867" dirty="0">
                <a:latin typeface="Arial"/>
                <a:ea typeface="DejaVu Sans"/>
              </a:rPr>
              <a:t>Положение об электронном обучении и использовании ДОТ в образовательном процессе</a:t>
            </a:r>
            <a:endParaRPr lang="ru-RU" sz="1867" dirty="0">
              <a:latin typeface="Arial"/>
            </a:endParaRPr>
          </a:p>
        </p:txBody>
      </p:sp>
      <p:sp>
        <p:nvSpPr>
          <p:cNvPr id="60255786" name="PlaceHolder 1"/>
          <p:cNvSpPr>
            <a:spLocks noGrp="1"/>
          </p:cNvSpPr>
          <p:nvPr/>
        </p:nvSpPr>
        <p:spPr bwMode="auto">
          <a:xfrm>
            <a:off x="843083" y="1191048"/>
            <a:ext cx="3520179" cy="982665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867" dirty="0">
                <a:latin typeface="Arial"/>
                <a:ea typeface="DejaVu Sans"/>
              </a:rPr>
              <a:t>Раздел к Правилам приема обучающихся в ОУ (прием иностранных граждан или лиц без гражданства)</a:t>
            </a:r>
            <a:r>
              <a:rPr lang="ru-RU" sz="1867" b="1" dirty="0">
                <a:solidFill>
                  <a:srgbClr val="002060"/>
                </a:solidFill>
                <a:latin typeface="Arial"/>
                <a:ea typeface="DejaVu Sans"/>
              </a:rPr>
              <a:t> </a:t>
            </a:r>
            <a:endParaRPr lang="ru-RU" sz="1867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1"/>
          <p:cNvSpPr>
            <a:spLocks noGrp="1"/>
          </p:cNvSpPr>
          <p:nvPr/>
        </p:nvSpPr>
        <p:spPr bwMode="auto">
          <a:xfrm>
            <a:off x="8637723" y="1332856"/>
            <a:ext cx="3551517" cy="671593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90000" tIns="45000" rIns="90000" bIns="45000" numCol="1" spcCol="0" rtlCol="0" fromWordArt="0" anchor="ctr" anchorCtr="0" forceAA="0" compatLnSpc="0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1867" dirty="0">
                <a:latin typeface="Arial"/>
                <a:ea typeface="DejaVu Sans"/>
              </a:rPr>
              <a:t>Положение о порядке обучения по индивидуальному </a:t>
            </a:r>
          </a:p>
          <a:p>
            <a:pPr algn="ctr">
              <a:tabLst>
                <a:tab pos="0" algn="l"/>
              </a:tabLst>
              <a:defRPr/>
            </a:pPr>
            <a:r>
              <a:rPr lang="ru-RU" sz="1867" dirty="0">
                <a:latin typeface="Arial"/>
                <a:ea typeface="DejaVu Sans"/>
              </a:rPr>
              <a:t>учебному плану</a:t>
            </a:r>
            <a:endParaRPr lang="ru-RU" sz="1867" dirty="0">
              <a:latin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97" y="2287555"/>
            <a:ext cx="3026080" cy="410124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" y="5211118"/>
            <a:ext cx="3355164" cy="15378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102" y="2257648"/>
            <a:ext cx="3113852" cy="449129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4218" y="2257649"/>
            <a:ext cx="3021471" cy="281240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1680" y="4890711"/>
            <a:ext cx="2977001" cy="18582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0999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15413" y="83719"/>
            <a:ext cx="10766987" cy="539279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2"/>
                </a:solidFill>
              </a:rPr>
              <a:t>Портал «Единое содержание общего </a:t>
            </a:r>
            <a:r>
              <a:rPr lang="ru-RU" sz="2000" dirty="0" smtClean="0">
                <a:solidFill>
                  <a:schemeClr val="tx2"/>
                </a:solidFill>
              </a:rPr>
              <a:t>образования» </a:t>
            </a:r>
            <a:r>
              <a:rPr lang="en-US" sz="2000" dirty="0" smtClean="0">
                <a:solidFill>
                  <a:schemeClr val="tx2"/>
                </a:solidFill>
              </a:rPr>
              <a:t>https</a:t>
            </a:r>
            <a:r>
              <a:rPr lang="en-US" sz="2000" dirty="0">
                <a:solidFill>
                  <a:schemeClr val="tx2"/>
                </a:solidFill>
              </a:rPr>
              <a:t>://edsoo.ru/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20" y="622998"/>
            <a:ext cx="6037562" cy="61378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834" y="1256043"/>
            <a:ext cx="5740958" cy="5255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Овал 8"/>
          <p:cNvSpPr/>
          <p:nvPr/>
        </p:nvSpPr>
        <p:spPr>
          <a:xfrm>
            <a:off x="7486020" y="5585209"/>
            <a:ext cx="3446585" cy="11756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423" y="0"/>
            <a:ext cx="68281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75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515" y="241161"/>
            <a:ext cx="9420225" cy="6450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1"/>
          <p:cNvPicPr/>
          <p:nvPr/>
        </p:nvPicPr>
        <p:blipFill>
          <a:blip r:embed="rId3"/>
          <a:stretch/>
        </p:blipFill>
        <p:spPr bwMode="auto">
          <a:xfrm>
            <a:off x="11510880" y="0"/>
            <a:ext cx="681120" cy="842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89362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64" y="100485"/>
            <a:ext cx="4847525" cy="248194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64" y="2811024"/>
            <a:ext cx="4847525" cy="362745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864158" y="1"/>
            <a:ext cx="3577213" cy="683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57750" y="3519434"/>
            <a:ext cx="3175279" cy="12359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664" y="100485"/>
            <a:ext cx="5801861" cy="292888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6124575" y="1714500"/>
            <a:ext cx="1466850" cy="590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2378396"/>
            <a:ext cx="5414962" cy="308133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6753225" y="3735706"/>
            <a:ext cx="302895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5" y="4213739"/>
            <a:ext cx="5291137" cy="249198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5" name="Рисунок 21"/>
          <p:cNvPicPr/>
          <p:nvPr/>
        </p:nvPicPr>
        <p:blipFill>
          <a:blip r:embed="rId7"/>
          <a:stretch/>
        </p:blipFill>
        <p:spPr bwMode="auto">
          <a:xfrm>
            <a:off x="11479965" y="1"/>
            <a:ext cx="681120" cy="842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93740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862" y="125789"/>
            <a:ext cx="10648470" cy="836235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tx2"/>
                </a:solidFill>
              </a:rPr>
              <a:t>План действий («</a:t>
            </a:r>
            <a:r>
              <a:rPr lang="ru-RU" sz="1800" dirty="0" smtClean="0">
                <a:solidFill>
                  <a:schemeClr val="tx2"/>
                </a:solidFill>
              </a:rPr>
              <a:t>дорожная карта») управления образования по </a:t>
            </a:r>
            <a:r>
              <a:rPr lang="ru-RU" sz="1800" dirty="0">
                <a:solidFill>
                  <a:schemeClr val="tx2"/>
                </a:solidFill>
              </a:rPr>
              <a:t>снижению административной нагрузки на педагогических работников, участвующих в реализации </a:t>
            </a:r>
            <a:r>
              <a:rPr lang="ru-RU" sz="1800" dirty="0" smtClean="0">
                <a:solidFill>
                  <a:schemeClr val="tx2"/>
                </a:solidFill>
              </a:rPr>
              <a:t>образовательных программ</a:t>
            </a: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1013491"/>
            <a:ext cx="11158538" cy="391477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871537" y="4928266"/>
            <a:ext cx="11091863" cy="1809750"/>
          </a:xfrm>
          <a:prstGeom prst="rect">
            <a:avLst/>
          </a:prstGeom>
        </p:spPr>
      </p:pic>
      <p:pic>
        <p:nvPicPr>
          <p:cNvPr id="8" name="Рисунок 21"/>
          <p:cNvPicPr/>
          <p:nvPr/>
        </p:nvPicPr>
        <p:blipFill>
          <a:blip r:embed="rId4"/>
          <a:stretch/>
        </p:blipFill>
        <p:spPr bwMode="auto">
          <a:xfrm>
            <a:off x="11510880" y="0"/>
            <a:ext cx="681120" cy="842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701441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Прямоугольник 1"/>
          <p:cNvSpPr/>
          <p:nvPr/>
        </p:nvSpPr>
        <p:spPr>
          <a:xfrm>
            <a:off x="2928960" y="1847160"/>
            <a:ext cx="633492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2060"/>
                </a:solidFill>
                <a:latin typeface="Arial"/>
                <a:ea typeface="SF Pro Display"/>
              </a:rPr>
              <a:t>Спасибо за внимание!</a:t>
            </a: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lang="ru-RU" sz="3600" b="0" strike="noStrike" spc="-1">
                <a:solidFill>
                  <a:srgbClr val="002060"/>
                </a:solidFill>
                <a:latin typeface="Arial"/>
                <a:ea typeface="SF Pro Display"/>
              </a:rPr>
              <a:t>Игътибарыгыз өчен рәхмәт!</a:t>
            </a:r>
            <a:r>
              <a:rPr sz="3600"/>
              <a:t/>
            </a:r>
            <a:br>
              <a:rPr sz="3600"/>
            </a:b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" name="Объект 6"/>
          <p:cNvPicPr/>
          <p:nvPr/>
        </p:nvPicPr>
        <p:blipFill>
          <a:blip r:embed="rId2"/>
          <a:stretch/>
        </p:blipFill>
        <p:spPr>
          <a:xfrm>
            <a:off x="9715680" y="4682520"/>
            <a:ext cx="2264400" cy="2025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roup 2"/>
          <p:cNvGrpSpPr/>
          <p:nvPr/>
        </p:nvGrpSpPr>
        <p:grpSpPr>
          <a:xfrm>
            <a:off x="768075" y="286297"/>
            <a:ext cx="10714445" cy="6891022"/>
            <a:chOff x="768075" y="-73080"/>
            <a:chExt cx="11084040" cy="7250400"/>
          </a:xfrm>
        </p:grpSpPr>
        <p:sp>
          <p:nvSpPr>
            <p:cNvPr id="134" name="Freeform 5"/>
            <p:cNvSpPr/>
            <p:nvPr/>
          </p:nvSpPr>
          <p:spPr>
            <a:xfrm>
              <a:off x="10962360" y="6647400"/>
              <a:ext cx="608760" cy="529920"/>
            </a:xfrm>
            <a:custGeom>
              <a:avLst/>
              <a:gdLst>
                <a:gd name="textAreaLeft" fmla="*/ 0 w 608760"/>
                <a:gd name="textAreaRight" fmla="*/ 609480 w 608760"/>
                <a:gd name="textAreaTop" fmla="*/ 0 h 529920"/>
                <a:gd name="textAreaBottom" fmla="*/ 530640 h 529920"/>
              </a:gdLst>
              <a:ahLst/>
              <a:cxnLst/>
              <a:rect l="textAreaLeft" t="textAreaTop" r="textAreaRight" b="textAreaBottom"/>
              <a:pathLst>
                <a:path w="1056" h="792">
                  <a:moveTo>
                    <a:pt x="0" y="396"/>
                  </a:moveTo>
                  <a:lnTo>
                    <a:pt x="7" y="332"/>
                  </a:lnTo>
                  <a:lnTo>
                    <a:pt x="27" y="271"/>
                  </a:lnTo>
                  <a:lnTo>
                    <a:pt x="59" y="214"/>
                  </a:lnTo>
                  <a:lnTo>
                    <a:pt x="102" y="162"/>
                  </a:lnTo>
                  <a:lnTo>
                    <a:pt x="155" y="116"/>
                  </a:lnTo>
                  <a:lnTo>
                    <a:pt x="216" y="76"/>
                  </a:lnTo>
                  <a:lnTo>
                    <a:pt x="286" y="44"/>
                  </a:lnTo>
                  <a:lnTo>
                    <a:pt x="361" y="20"/>
                  </a:lnTo>
                  <a:lnTo>
                    <a:pt x="443" y="5"/>
                  </a:lnTo>
                  <a:lnTo>
                    <a:pt x="528" y="0"/>
                  </a:lnTo>
                  <a:lnTo>
                    <a:pt x="614" y="5"/>
                  </a:lnTo>
                  <a:lnTo>
                    <a:pt x="695" y="20"/>
                  </a:lnTo>
                  <a:lnTo>
                    <a:pt x="771" y="44"/>
                  </a:lnTo>
                  <a:lnTo>
                    <a:pt x="840" y="76"/>
                  </a:lnTo>
                  <a:lnTo>
                    <a:pt x="902" y="116"/>
                  </a:lnTo>
                  <a:lnTo>
                    <a:pt x="954" y="162"/>
                  </a:lnTo>
                  <a:lnTo>
                    <a:pt x="997" y="214"/>
                  </a:lnTo>
                  <a:lnTo>
                    <a:pt x="1029" y="271"/>
                  </a:lnTo>
                  <a:lnTo>
                    <a:pt x="1049" y="332"/>
                  </a:lnTo>
                  <a:lnTo>
                    <a:pt x="1056" y="396"/>
                  </a:lnTo>
                  <a:lnTo>
                    <a:pt x="1049" y="460"/>
                  </a:lnTo>
                  <a:lnTo>
                    <a:pt x="1029" y="521"/>
                  </a:lnTo>
                  <a:lnTo>
                    <a:pt x="997" y="578"/>
                  </a:lnTo>
                  <a:lnTo>
                    <a:pt x="954" y="630"/>
                  </a:lnTo>
                  <a:lnTo>
                    <a:pt x="902" y="676"/>
                  </a:lnTo>
                  <a:lnTo>
                    <a:pt x="840" y="715"/>
                  </a:lnTo>
                  <a:lnTo>
                    <a:pt x="771" y="748"/>
                  </a:lnTo>
                  <a:lnTo>
                    <a:pt x="695" y="772"/>
                  </a:lnTo>
                  <a:lnTo>
                    <a:pt x="614" y="787"/>
                  </a:lnTo>
                  <a:lnTo>
                    <a:pt x="528" y="792"/>
                  </a:lnTo>
                  <a:lnTo>
                    <a:pt x="443" y="787"/>
                  </a:lnTo>
                  <a:lnTo>
                    <a:pt x="361" y="772"/>
                  </a:lnTo>
                  <a:lnTo>
                    <a:pt x="286" y="748"/>
                  </a:lnTo>
                  <a:lnTo>
                    <a:pt x="216" y="715"/>
                  </a:lnTo>
                  <a:lnTo>
                    <a:pt x="155" y="676"/>
                  </a:lnTo>
                  <a:lnTo>
                    <a:pt x="102" y="630"/>
                  </a:lnTo>
                  <a:lnTo>
                    <a:pt x="59" y="578"/>
                  </a:lnTo>
                  <a:lnTo>
                    <a:pt x="27" y="521"/>
                  </a:lnTo>
                  <a:lnTo>
                    <a:pt x="7" y="460"/>
                  </a:lnTo>
                  <a:lnTo>
                    <a:pt x="0" y="396"/>
                  </a:lnTo>
                  <a:close/>
                </a:path>
              </a:pathLst>
            </a:custGeom>
            <a:noFill/>
            <a:ln w="19050">
              <a:solidFill>
                <a:schemeClr val="bg1">
                  <a:lumMod val="6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numCol="1" spcCol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35" name="Picture 6"/>
            <p:cNvPicPr/>
            <p:nvPr/>
          </p:nvPicPr>
          <p:blipFill>
            <a:blip r:embed="rId2"/>
            <a:stretch/>
          </p:blipFill>
          <p:spPr>
            <a:xfrm>
              <a:off x="768075" y="-73080"/>
              <a:ext cx="11084040" cy="6720480"/>
            </a:xfrm>
            <a:prstGeom prst="rect">
              <a:avLst/>
            </a:prstGeom>
            <a:ln w="0"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2520" y="79650"/>
            <a:ext cx="652329" cy="815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2"/>
          <p:cNvGrpSpPr/>
          <p:nvPr/>
        </p:nvGrpSpPr>
        <p:grpSpPr>
          <a:xfrm>
            <a:off x="882056" y="228601"/>
            <a:ext cx="10657616" cy="6876330"/>
            <a:chOff x="872280" y="0"/>
            <a:chExt cx="11098080" cy="6857280"/>
          </a:xfrm>
        </p:grpSpPr>
        <p:sp>
          <p:nvSpPr>
            <p:cNvPr id="137" name="Freeform 5"/>
            <p:cNvSpPr/>
            <p:nvPr/>
          </p:nvSpPr>
          <p:spPr>
            <a:xfrm>
              <a:off x="11070000" y="6341040"/>
              <a:ext cx="609840" cy="516240"/>
            </a:xfrm>
            <a:custGeom>
              <a:avLst/>
              <a:gdLst>
                <a:gd name="textAreaLeft" fmla="*/ 0 w 609840"/>
                <a:gd name="textAreaRight" fmla="*/ 610560 w 609840"/>
                <a:gd name="textAreaTop" fmla="*/ 0 h 516240"/>
                <a:gd name="textAreaBottom" fmla="*/ 516960 h 516240"/>
              </a:gdLst>
              <a:ahLst/>
              <a:cxnLst/>
              <a:rect l="textAreaLeft" t="textAreaTop" r="textAreaRight" b="textAreaBottom"/>
              <a:pathLst>
                <a:path w="1056" h="792">
                  <a:moveTo>
                    <a:pt x="0" y="396"/>
                  </a:moveTo>
                  <a:lnTo>
                    <a:pt x="7" y="332"/>
                  </a:lnTo>
                  <a:lnTo>
                    <a:pt x="27" y="271"/>
                  </a:lnTo>
                  <a:lnTo>
                    <a:pt x="59" y="214"/>
                  </a:lnTo>
                  <a:lnTo>
                    <a:pt x="102" y="162"/>
                  </a:lnTo>
                  <a:lnTo>
                    <a:pt x="155" y="116"/>
                  </a:lnTo>
                  <a:lnTo>
                    <a:pt x="216" y="76"/>
                  </a:lnTo>
                  <a:lnTo>
                    <a:pt x="286" y="44"/>
                  </a:lnTo>
                  <a:lnTo>
                    <a:pt x="361" y="20"/>
                  </a:lnTo>
                  <a:lnTo>
                    <a:pt x="443" y="5"/>
                  </a:lnTo>
                  <a:lnTo>
                    <a:pt x="528" y="0"/>
                  </a:lnTo>
                  <a:lnTo>
                    <a:pt x="614" y="5"/>
                  </a:lnTo>
                  <a:lnTo>
                    <a:pt x="695" y="20"/>
                  </a:lnTo>
                  <a:lnTo>
                    <a:pt x="771" y="44"/>
                  </a:lnTo>
                  <a:lnTo>
                    <a:pt x="840" y="76"/>
                  </a:lnTo>
                  <a:lnTo>
                    <a:pt x="902" y="116"/>
                  </a:lnTo>
                  <a:lnTo>
                    <a:pt x="954" y="162"/>
                  </a:lnTo>
                  <a:lnTo>
                    <a:pt x="997" y="214"/>
                  </a:lnTo>
                  <a:lnTo>
                    <a:pt x="1029" y="271"/>
                  </a:lnTo>
                  <a:lnTo>
                    <a:pt x="1049" y="332"/>
                  </a:lnTo>
                  <a:lnTo>
                    <a:pt x="1056" y="396"/>
                  </a:lnTo>
                  <a:lnTo>
                    <a:pt x="1049" y="460"/>
                  </a:lnTo>
                  <a:lnTo>
                    <a:pt x="1029" y="521"/>
                  </a:lnTo>
                  <a:lnTo>
                    <a:pt x="997" y="578"/>
                  </a:lnTo>
                  <a:lnTo>
                    <a:pt x="954" y="630"/>
                  </a:lnTo>
                  <a:lnTo>
                    <a:pt x="902" y="676"/>
                  </a:lnTo>
                  <a:lnTo>
                    <a:pt x="840" y="715"/>
                  </a:lnTo>
                  <a:lnTo>
                    <a:pt x="771" y="748"/>
                  </a:lnTo>
                  <a:lnTo>
                    <a:pt x="695" y="772"/>
                  </a:lnTo>
                  <a:lnTo>
                    <a:pt x="614" y="787"/>
                  </a:lnTo>
                  <a:lnTo>
                    <a:pt x="528" y="792"/>
                  </a:lnTo>
                  <a:lnTo>
                    <a:pt x="443" y="787"/>
                  </a:lnTo>
                  <a:lnTo>
                    <a:pt x="361" y="772"/>
                  </a:lnTo>
                  <a:lnTo>
                    <a:pt x="286" y="748"/>
                  </a:lnTo>
                  <a:lnTo>
                    <a:pt x="216" y="715"/>
                  </a:lnTo>
                  <a:lnTo>
                    <a:pt x="155" y="676"/>
                  </a:lnTo>
                  <a:lnTo>
                    <a:pt x="102" y="630"/>
                  </a:lnTo>
                  <a:lnTo>
                    <a:pt x="59" y="578"/>
                  </a:lnTo>
                  <a:lnTo>
                    <a:pt x="27" y="521"/>
                  </a:lnTo>
                  <a:lnTo>
                    <a:pt x="7" y="460"/>
                  </a:lnTo>
                  <a:lnTo>
                    <a:pt x="0" y="396"/>
                  </a:lnTo>
                  <a:close/>
                </a:path>
              </a:pathLst>
            </a:custGeom>
            <a:noFill/>
            <a:ln w="19050">
              <a:solidFill>
                <a:schemeClr val="bg1">
                  <a:lumMod val="6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numCol="1" spcCol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38" name="Picture 6"/>
            <p:cNvPicPr/>
            <p:nvPr/>
          </p:nvPicPr>
          <p:blipFill>
            <a:blip r:embed="rId2"/>
            <a:stretch/>
          </p:blipFill>
          <p:spPr>
            <a:xfrm>
              <a:off x="872280" y="0"/>
              <a:ext cx="11098080" cy="6117105"/>
            </a:xfrm>
            <a:prstGeom prst="rect">
              <a:avLst/>
            </a:prstGeom>
            <a:ln w="0"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9671" y="89494"/>
            <a:ext cx="652329" cy="944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904874"/>
            <a:ext cx="10972800" cy="4676775"/>
          </a:xfrm>
          <a:prstGeom prst="rect">
            <a:avLst/>
          </a:prstGeom>
          <a:solidFill>
            <a:schemeClr val="accent2"/>
          </a:solidFill>
          <a:ln>
            <a:solidFill>
              <a:srgbClr val="00B0F0"/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842902" y="95250"/>
            <a:ext cx="10358498" cy="790575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Перечень документов, подготовка которых осуществляется педагогическими работниками при реализации основных образовательных программ </a:t>
            </a:r>
          </a:p>
          <a:p>
            <a:pPr algn="just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8701" y="5657671"/>
            <a:ext cx="10877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Приказ Министерства просвещения </a:t>
            </a:r>
            <a:r>
              <a:rPr lang="ru-RU" dirty="0" smtClean="0"/>
              <a:t>РФ  от 06.11.2024 </a:t>
            </a:r>
            <a:r>
              <a:rPr lang="ru-RU" dirty="0"/>
              <a:t>№ 779 «Об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</a:t>
            </a:r>
            <a:r>
              <a:rPr lang="ru-RU" dirty="0" smtClean="0"/>
              <a:t>» </a:t>
            </a:r>
            <a:r>
              <a:rPr lang="ru-RU" b="1" dirty="0" smtClean="0">
                <a:solidFill>
                  <a:srgbClr val="FF0000"/>
                </a:solidFill>
              </a:rPr>
              <a:t>- вступил </a:t>
            </a:r>
            <a:r>
              <a:rPr lang="ru-RU" b="1" dirty="0">
                <a:solidFill>
                  <a:srgbClr val="FF0000"/>
                </a:solidFill>
              </a:rPr>
              <a:t>в силу с 1 марта 2025 года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404376" y="1"/>
            <a:ext cx="652763" cy="94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1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Рисунок 2"/>
          <p:cNvPicPr/>
          <p:nvPr/>
        </p:nvPicPr>
        <p:blipFill>
          <a:blip r:embed="rId3"/>
          <a:stretch/>
        </p:blipFill>
        <p:spPr>
          <a:xfrm>
            <a:off x="5828760" y="1363680"/>
            <a:ext cx="4710240" cy="5153760"/>
          </a:xfrm>
          <a:prstGeom prst="rect">
            <a:avLst/>
          </a:prstGeom>
          <a:ln w="0">
            <a:noFill/>
          </a:ln>
        </p:spPr>
      </p:pic>
      <p:pic>
        <p:nvPicPr>
          <p:cNvPr id="144" name="Рисунок 8"/>
          <p:cNvPicPr/>
          <p:nvPr/>
        </p:nvPicPr>
        <p:blipFill>
          <a:blip r:embed="rId4"/>
          <a:stretch/>
        </p:blipFill>
        <p:spPr>
          <a:xfrm>
            <a:off x="924840" y="250920"/>
            <a:ext cx="4672440" cy="3305520"/>
          </a:xfrm>
          <a:prstGeom prst="rect">
            <a:avLst/>
          </a:prstGeom>
          <a:ln w="0">
            <a:noFill/>
          </a:ln>
        </p:spPr>
      </p:pic>
      <p:sp>
        <p:nvSpPr>
          <p:cNvPr id="145" name="Прямоугольник 9"/>
          <p:cNvSpPr/>
          <p:nvPr/>
        </p:nvSpPr>
        <p:spPr>
          <a:xfrm>
            <a:off x="1193040" y="1409400"/>
            <a:ext cx="418104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«Горячая линия»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Рисунок 10"/>
          <p:cNvPicPr/>
          <p:nvPr/>
        </p:nvPicPr>
        <p:blipFill>
          <a:blip r:embed="rId5"/>
          <a:stretch/>
        </p:blipFill>
        <p:spPr>
          <a:xfrm>
            <a:off x="8842320" y="3300840"/>
            <a:ext cx="3085920" cy="3367440"/>
          </a:xfrm>
          <a:prstGeom prst="rect">
            <a:avLst/>
          </a:prstGeom>
          <a:ln w="0">
            <a:noFill/>
          </a:ln>
        </p:spPr>
      </p:pic>
      <p:sp>
        <p:nvSpPr>
          <p:cNvPr id="147" name="Прямоугольник 1"/>
          <p:cNvSpPr/>
          <p:nvPr/>
        </p:nvSpPr>
        <p:spPr>
          <a:xfrm>
            <a:off x="8842320" y="3557160"/>
            <a:ext cx="3267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Times New Roman"/>
                <a:ea typeface="Calibri"/>
              </a:rPr>
              <a:t>Письма в Администрацию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Times New Roman"/>
                <a:ea typeface="Calibri"/>
              </a:rPr>
              <a:t>Главы (Раиса) РТ</a:t>
            </a:r>
            <a:r>
              <a:rPr lang="ru-RU" sz="1800" b="0" strike="noStrike" spc="-1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Прямоугольник 6"/>
          <p:cNvSpPr/>
          <p:nvPr/>
        </p:nvSpPr>
        <p:spPr>
          <a:xfrm rot="10800000" flipV="1">
            <a:off x="5598720" y="657360"/>
            <a:ext cx="6645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Информация освещена во всех районных средствах массовой информации (около 50 публикаций)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Рисунок 3"/>
          <p:cNvPicPr/>
          <p:nvPr/>
        </p:nvPicPr>
        <p:blipFill>
          <a:blip r:embed="rId6"/>
          <a:stretch/>
        </p:blipFill>
        <p:spPr>
          <a:xfrm>
            <a:off x="924840" y="4025520"/>
            <a:ext cx="4672440" cy="2642760"/>
          </a:xfrm>
          <a:prstGeom prst="rect">
            <a:avLst/>
          </a:prstGeom>
          <a:ln w="0">
            <a:noFill/>
          </a:ln>
        </p:spPr>
      </p:pic>
      <p:sp>
        <p:nvSpPr>
          <p:cNvPr id="150" name="Прямоугольник 13"/>
          <p:cNvSpPr/>
          <p:nvPr/>
        </p:nvSpPr>
        <p:spPr>
          <a:xfrm>
            <a:off x="924840" y="3656160"/>
            <a:ext cx="4672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Рабочее совещание с начальниками РОО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Прямоугольник 7"/>
          <p:cNvSpPr/>
          <p:nvPr/>
        </p:nvSpPr>
        <p:spPr>
          <a:xfrm>
            <a:off x="8031315" y="165239"/>
            <a:ext cx="286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431640" algn="l"/>
              </a:tabLst>
            </a:pP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Региональный уровень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1456917" y="17820"/>
            <a:ext cx="652763" cy="782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DAEB1B3-2C59-4905-A22C-D5D8BAD46A6F}"/>
              </a:ext>
            </a:extLst>
          </p:cNvPr>
          <p:cNvCxnSpPr>
            <a:cxnSpLocks/>
          </p:cNvCxnSpPr>
          <p:nvPr/>
        </p:nvCxnSpPr>
        <p:spPr>
          <a:xfrm flipH="1">
            <a:off x="8174717" y="4317136"/>
            <a:ext cx="225540" cy="490787"/>
          </a:xfrm>
          <a:prstGeom prst="straightConnector1">
            <a:avLst/>
          </a:prstGeom>
          <a:ln w="12700">
            <a:solidFill>
              <a:schemeClr val="accent6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3174ADAE-90A0-4E4F-A211-FA1F1B91ADDA}"/>
              </a:ext>
            </a:extLst>
          </p:cNvPr>
          <p:cNvCxnSpPr>
            <a:cxnSpLocks/>
            <a:stCxn id="52" idx="4"/>
          </p:cNvCxnSpPr>
          <p:nvPr/>
        </p:nvCxnSpPr>
        <p:spPr>
          <a:xfrm>
            <a:off x="9533486" y="1677763"/>
            <a:ext cx="15871" cy="1097967"/>
          </a:xfrm>
          <a:prstGeom prst="straightConnector1">
            <a:avLst/>
          </a:prstGeom>
          <a:ln w="12700">
            <a:solidFill>
              <a:schemeClr val="accent6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6AB06878-6C9D-4976-8685-10038A1EED23}"/>
              </a:ext>
            </a:extLst>
          </p:cNvPr>
          <p:cNvCxnSpPr>
            <a:cxnSpLocks/>
          </p:cNvCxnSpPr>
          <p:nvPr/>
        </p:nvCxnSpPr>
        <p:spPr>
          <a:xfrm>
            <a:off x="10780444" y="4317137"/>
            <a:ext cx="284027" cy="578980"/>
          </a:xfrm>
          <a:prstGeom prst="straightConnector1">
            <a:avLst/>
          </a:prstGeom>
          <a:ln w="12700">
            <a:solidFill>
              <a:schemeClr val="accent6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50C0AAFF-FA34-461D-A2AF-4A13C137D0CC}"/>
              </a:ext>
            </a:extLst>
          </p:cNvPr>
          <p:cNvSpPr/>
          <p:nvPr/>
        </p:nvSpPr>
        <p:spPr>
          <a:xfrm>
            <a:off x="-1676085" y="-411426"/>
            <a:ext cx="8521613" cy="7846465"/>
          </a:xfrm>
          <a:prstGeom prst="ellipse">
            <a:avLst/>
          </a:prstGeom>
          <a:noFill/>
          <a:ln w="142875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6F7B9A1D-5C15-4190-95F1-EC3E3D9F27BD}"/>
              </a:ext>
            </a:extLst>
          </p:cNvPr>
          <p:cNvSpPr/>
          <p:nvPr/>
        </p:nvSpPr>
        <p:spPr>
          <a:xfrm>
            <a:off x="-939754" y="908240"/>
            <a:ext cx="4510551" cy="46623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A65C52EA-AEC5-4346-A13F-4DC50F9E6F5E}"/>
              </a:ext>
            </a:extLst>
          </p:cNvPr>
          <p:cNvSpPr/>
          <p:nvPr/>
        </p:nvSpPr>
        <p:spPr>
          <a:xfrm>
            <a:off x="1346209" y="500827"/>
            <a:ext cx="920980" cy="84798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BD24042-5B4E-4A8A-B697-3713F980B7B6}"/>
              </a:ext>
            </a:extLst>
          </p:cNvPr>
          <p:cNvSpPr/>
          <p:nvPr/>
        </p:nvSpPr>
        <p:spPr>
          <a:xfrm>
            <a:off x="2031546" y="403859"/>
            <a:ext cx="2888460" cy="597599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marL="12700" algn="ctr">
              <a:spcBef>
                <a:spcPts val="115"/>
              </a:spcBef>
              <a:defRPr/>
            </a:pPr>
            <a:r>
              <a:rPr lang="ru-RU" sz="1600" spc="-20" dirty="0">
                <a:cs typeface="Arial" panose="020B0604020202020204" pitchFamily="34" charset="0"/>
              </a:rPr>
              <a:t>Министерство </a:t>
            </a:r>
          </a:p>
          <a:p>
            <a:pPr marL="12700" algn="ctr">
              <a:spcBef>
                <a:spcPts val="115"/>
              </a:spcBef>
              <a:defRPr/>
            </a:pPr>
            <a:r>
              <a:rPr lang="ru-RU" sz="1600" spc="-20" dirty="0">
                <a:cs typeface="Arial" panose="020B0604020202020204" pitchFamily="34" charset="0"/>
              </a:rPr>
              <a:t>образования и науки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00A084-A700-4CF2-B1AC-BB2F7ECB9D20}"/>
              </a:ext>
            </a:extLst>
          </p:cNvPr>
          <p:cNvSpPr/>
          <p:nvPr/>
        </p:nvSpPr>
        <p:spPr>
          <a:xfrm>
            <a:off x="3279106" y="1350281"/>
            <a:ext cx="2677097" cy="338554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marL="12700">
              <a:spcBef>
                <a:spcPts val="115"/>
              </a:spcBef>
              <a:defRPr/>
            </a:pPr>
            <a:r>
              <a:rPr lang="ru-RU" sz="1600" dirty="0"/>
              <a:t>Министерство культуры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9173402-6B52-4E9C-9984-3620F59DC6A8}"/>
              </a:ext>
            </a:extLst>
          </p:cNvPr>
          <p:cNvSpPr/>
          <p:nvPr/>
        </p:nvSpPr>
        <p:spPr>
          <a:xfrm>
            <a:off x="3824912" y="2226746"/>
            <a:ext cx="2295137" cy="338554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/>
              <a:t>Министерство спорта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95CF9DD-CE86-4942-8411-C327F013A471}"/>
              </a:ext>
            </a:extLst>
          </p:cNvPr>
          <p:cNvSpPr/>
          <p:nvPr/>
        </p:nvSpPr>
        <p:spPr>
          <a:xfrm>
            <a:off x="3987909" y="2994691"/>
            <a:ext cx="2475252" cy="58477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/>
              <a:t>Министерство экологии и природных ресурсов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7A23F94-7472-47E9-BFBA-81B1B7DA6A76}"/>
              </a:ext>
            </a:extLst>
          </p:cNvPr>
          <p:cNvSpPr/>
          <p:nvPr/>
        </p:nvSpPr>
        <p:spPr>
          <a:xfrm>
            <a:off x="2264504" y="1108631"/>
            <a:ext cx="933944" cy="96769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CC0DCC74-1C50-4C71-9752-91E3D37903A4}"/>
              </a:ext>
            </a:extLst>
          </p:cNvPr>
          <p:cNvSpPr/>
          <p:nvPr/>
        </p:nvSpPr>
        <p:spPr>
          <a:xfrm>
            <a:off x="-2950872" y="9603765"/>
            <a:ext cx="46215" cy="6612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6489D7B8-663B-4494-9E45-5C25F9484B28}"/>
              </a:ext>
            </a:extLst>
          </p:cNvPr>
          <p:cNvSpPr/>
          <p:nvPr/>
        </p:nvSpPr>
        <p:spPr>
          <a:xfrm>
            <a:off x="2309296" y="4809611"/>
            <a:ext cx="903240" cy="81064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E0710749-DBDD-4505-B62D-17CE238D4832}"/>
              </a:ext>
            </a:extLst>
          </p:cNvPr>
          <p:cNvSpPr/>
          <p:nvPr/>
        </p:nvSpPr>
        <p:spPr>
          <a:xfrm>
            <a:off x="3040727" y="2995384"/>
            <a:ext cx="905759" cy="8424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BD81A875-2418-4A72-BA37-B0112604B6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8480" y="13199393"/>
            <a:ext cx="45719" cy="457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1C8110-AF86-4B4E-A460-49875CE0E1A7}"/>
              </a:ext>
            </a:extLst>
          </p:cNvPr>
          <p:cNvSpPr txBox="1"/>
          <p:nvPr/>
        </p:nvSpPr>
        <p:spPr>
          <a:xfrm>
            <a:off x="7536161" y="2867550"/>
            <a:ext cx="4117937" cy="83099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2700">
              <a:spcBef>
                <a:spcPts val="114"/>
              </a:spcBef>
              <a:defRPr sz="1200" spc="-20">
                <a:latin typeface="Montserrat Medium" panose="00000600000000000000" pitchFamily="2" charset="-52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400" dirty="0">
                <a:latin typeface="Montserrat SemiBold" panose="00000700000000000000" pitchFamily="2" charset="-52"/>
              </a:rPr>
              <a:t> Единый календарь мероприятий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805261D-0223-4C58-8EEA-812327B78213}"/>
              </a:ext>
            </a:extLst>
          </p:cNvPr>
          <p:cNvSpPr/>
          <p:nvPr/>
        </p:nvSpPr>
        <p:spPr>
          <a:xfrm rot="16200000">
            <a:off x="487615" y="2758933"/>
            <a:ext cx="2531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Bef>
                <a:spcPts val="115"/>
              </a:spcBef>
              <a:defRPr/>
            </a:pPr>
            <a:r>
              <a:rPr lang="ru-RU" sz="1600" spc="-20" dirty="0">
                <a:solidFill>
                  <a:schemeClr val="bg1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Единый календарь мероприятий</a:t>
            </a:r>
          </a:p>
        </p:txBody>
      </p:sp>
      <p:pic>
        <p:nvPicPr>
          <p:cNvPr id="37" name="object 12">
            <a:extLst>
              <a:ext uri="{FF2B5EF4-FFF2-40B4-BE49-F238E27FC236}">
                <a16:creationId xmlns:a16="http://schemas.microsoft.com/office/drawing/2014/main" id="{A8474B4C-DA9C-40F1-98CE-E70825C871A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5529" y="3070302"/>
            <a:ext cx="587441" cy="33223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D33987E-EFBA-4527-84B3-037BD07C4888}"/>
              </a:ext>
            </a:extLst>
          </p:cNvPr>
          <p:cNvSpPr/>
          <p:nvPr/>
        </p:nvSpPr>
        <p:spPr>
          <a:xfrm>
            <a:off x="6791920" y="5089365"/>
            <a:ext cx="2462253" cy="95430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867" dirty="0"/>
              <a:t>Устранение наложения мероприятий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74372C7-A338-410B-B830-B14962DD2A48}"/>
              </a:ext>
            </a:extLst>
          </p:cNvPr>
          <p:cNvSpPr/>
          <p:nvPr/>
        </p:nvSpPr>
        <p:spPr>
          <a:xfrm>
            <a:off x="9404467" y="5111052"/>
            <a:ext cx="2751955" cy="95430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867" dirty="0"/>
              <a:t>Запрет на проведение мероприятий вне календаря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80BCFD3F-0A15-48F9-8424-2807C4AEEC80}"/>
              </a:ext>
            </a:extLst>
          </p:cNvPr>
          <p:cNvSpPr/>
          <p:nvPr/>
        </p:nvSpPr>
        <p:spPr>
          <a:xfrm>
            <a:off x="8026030" y="788195"/>
            <a:ext cx="2882900" cy="666977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marL="12700" algn="ctr">
              <a:spcBef>
                <a:spcPts val="115"/>
              </a:spcBef>
              <a:defRPr/>
            </a:pPr>
            <a:r>
              <a:rPr lang="ru-RU" sz="1867" spc="-20" dirty="0">
                <a:cs typeface="Arial" panose="020B0604020202020204" pitchFamily="34" charset="0"/>
              </a:rPr>
              <a:t>Планирование вне учебного времени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4CE106A-1ADD-461E-8B79-3EB02EA29D94}"/>
              </a:ext>
            </a:extLst>
          </p:cNvPr>
          <p:cNvSpPr/>
          <p:nvPr/>
        </p:nvSpPr>
        <p:spPr>
          <a:xfrm>
            <a:off x="8655966" y="1154965"/>
            <a:ext cx="12452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2B09160F-18B9-4F7B-952D-F067D94B662A}"/>
              </a:ext>
            </a:extLst>
          </p:cNvPr>
          <p:cNvSpPr/>
          <p:nvPr/>
        </p:nvSpPr>
        <p:spPr>
          <a:xfrm flipH="1">
            <a:off x="9467480" y="1526701"/>
            <a:ext cx="132011" cy="151063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E57B9258-1D80-47D8-A30B-D37F03DBE833}"/>
              </a:ext>
            </a:extLst>
          </p:cNvPr>
          <p:cNvSpPr/>
          <p:nvPr/>
        </p:nvSpPr>
        <p:spPr>
          <a:xfrm>
            <a:off x="8023047" y="4812375"/>
            <a:ext cx="151669" cy="161495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38871E8F-5130-4135-82E7-7768E7444E77}"/>
              </a:ext>
            </a:extLst>
          </p:cNvPr>
          <p:cNvSpPr/>
          <p:nvPr/>
        </p:nvSpPr>
        <p:spPr>
          <a:xfrm>
            <a:off x="11004872" y="4851371"/>
            <a:ext cx="116749" cy="116749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2719385A-0CC5-4138-833A-2F9CE970CFCB}"/>
              </a:ext>
            </a:extLst>
          </p:cNvPr>
          <p:cNvSpPr/>
          <p:nvPr/>
        </p:nvSpPr>
        <p:spPr>
          <a:xfrm>
            <a:off x="5956258" y="5858970"/>
            <a:ext cx="116749" cy="1167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0710749-DBDD-4505-B62D-17CE238D4832}"/>
              </a:ext>
            </a:extLst>
          </p:cNvPr>
          <p:cNvSpPr/>
          <p:nvPr/>
        </p:nvSpPr>
        <p:spPr>
          <a:xfrm>
            <a:off x="2831819" y="2043312"/>
            <a:ext cx="908349" cy="83308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1-93.userapi.com/s/v1/ig2/Jj4WOVx3tMyUful7DoIe65ljwPHrbmdT-Bev3oqhHIk2ttUW6wpa0Zq8wARt-RR4XWKd4yEUoHdqYJ3vu33FvYEM.jpg?size=919x938&amp;quality=95&amp;crop=51,40,919,938&amp;ava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30" y="4911856"/>
            <a:ext cx="571735" cy="6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8379" y="5096262"/>
            <a:ext cx="2839715" cy="338554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/>
              <a:t>РДДМ «Движение первых»</a:t>
            </a:r>
          </a:p>
        </p:txBody>
      </p:sp>
      <p:pic>
        <p:nvPicPr>
          <p:cNvPr id="1028" name="Picture 4" descr="https://www.pngall.com/wp-content/uploads/8/Diary-PNG-HD-Ima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183" y="501853"/>
            <a:ext cx="744240" cy="7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as-kvas.com/uploads/posts/2023-02/1676430638_gas-kvas-com-p-muzikalnii-risunok-detskii-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681" y="1279085"/>
            <a:ext cx="627915" cy="59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.ytimg.com/vi/jf2BehWVypY/maxresdefaul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833" y="2215183"/>
            <a:ext cx="649095" cy="52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geomedia.bg/wp-content/uploads/2017/11/k2_items_src_8ffd18e59bf9d59135c7eafc3068ae7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335" y="3122617"/>
            <a:ext cx="672541" cy="5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Овал 55">
            <a:extLst>
              <a:ext uri="{FF2B5EF4-FFF2-40B4-BE49-F238E27FC236}">
                <a16:creationId xmlns:a16="http://schemas.microsoft.com/office/drawing/2014/main" id="{E0710749-DBDD-4505-B62D-17CE238D4832}"/>
              </a:ext>
            </a:extLst>
          </p:cNvPr>
          <p:cNvSpPr/>
          <p:nvPr/>
        </p:nvSpPr>
        <p:spPr>
          <a:xfrm>
            <a:off x="-4244141" y="8906139"/>
            <a:ext cx="101173" cy="26563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E0710749-DBDD-4505-B62D-17CE238D4832}"/>
              </a:ext>
            </a:extLst>
          </p:cNvPr>
          <p:cNvSpPr/>
          <p:nvPr/>
        </p:nvSpPr>
        <p:spPr>
          <a:xfrm>
            <a:off x="-10496274" y="11144927"/>
            <a:ext cx="45719" cy="646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sx="104000" sy="104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24911" y="4132746"/>
            <a:ext cx="2565043" cy="58477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/>
              <a:t>Министерство по делам молодежи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1737" y="5782613"/>
            <a:ext cx="2468176" cy="58477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/>
              <a:t>Управление Госавтоинспекции МВД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1109" y="4982538"/>
            <a:ext cx="1178995" cy="11321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8044" y="3810346"/>
            <a:ext cx="1222120" cy="1109201"/>
          </a:xfrm>
          <a:prstGeom prst="rect">
            <a:avLst/>
          </a:prstGeom>
        </p:spPr>
      </p:pic>
      <p:pic>
        <p:nvPicPr>
          <p:cNvPr id="1036" name="Picture 12" descr="https://gas-kvas.com/uploads/posts/2023-02/1675463414_gas-kvas-com-p-molodezh-fonovii-risunok-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27" y="4027676"/>
            <a:ext cx="532571" cy="64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catherineasquithgallery.com/uploads/posts/2021-03/1614798287_213-p-fon-dlya-pdd-24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97" y="5234945"/>
            <a:ext cx="580471" cy="61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12692" y="62854"/>
            <a:ext cx="682811" cy="8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2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7" name="AutoShape 4" descr="blob:https://web.whatsapp.com/41b46ce1-c63d-408a-af8e-86529ed07660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34" y="622039"/>
            <a:ext cx="4855089" cy="56663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0" y="438989"/>
            <a:ext cx="585665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Принятые меры: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Было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56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отчетных форм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Стало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37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отчетных форм</a:t>
            </a:r>
          </a:p>
          <a:p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отчетных форм сократили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 объединяли)</a:t>
            </a:r>
          </a:p>
          <a:p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Исключили все региональные КР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МКР проходят региональный фильтр:</a:t>
            </a: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2022 – отказано 67,2%;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2023 – отказано 100%.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5029" y="91546"/>
            <a:ext cx="682811" cy="8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Рисунок 152"/>
          <p:cNvPicPr/>
          <p:nvPr/>
        </p:nvPicPr>
        <p:blipFill>
          <a:blip r:embed="rId2"/>
          <a:stretch/>
        </p:blipFill>
        <p:spPr>
          <a:xfrm>
            <a:off x="900000" y="360000"/>
            <a:ext cx="5939640" cy="5122800"/>
          </a:xfrm>
          <a:prstGeom prst="rect">
            <a:avLst/>
          </a:prstGeom>
          <a:ln w="0">
            <a:solidFill>
              <a:srgbClr val="00B0F0"/>
            </a:solidFill>
          </a:ln>
        </p:spPr>
      </p:pic>
      <p:pic>
        <p:nvPicPr>
          <p:cNvPr id="152" name="Рисунок 151"/>
          <p:cNvPicPr/>
          <p:nvPr/>
        </p:nvPicPr>
        <p:blipFill>
          <a:blip r:embed="rId3"/>
          <a:stretch/>
        </p:blipFill>
        <p:spPr>
          <a:xfrm>
            <a:off x="6480000" y="2160000"/>
            <a:ext cx="5399640" cy="4499640"/>
          </a:xfrm>
          <a:prstGeom prst="rect">
            <a:avLst/>
          </a:prstGeom>
          <a:ln w="0">
            <a:solidFill>
              <a:srgbClr val="00B0F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4819" y="81116"/>
            <a:ext cx="682811" cy="847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55" y="68640"/>
            <a:ext cx="10972440" cy="56001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Рекомендуемый перечень мероприятий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/>
          </p:nvPr>
        </p:nvSpPr>
        <p:spPr>
          <a:xfrm>
            <a:off x="1228606" y="1004782"/>
            <a:ext cx="10648590" cy="555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Анализ нормативных правовых актов, связанных с трудовой деятельность педагога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/>
          </p:nvPr>
        </p:nvSpPr>
        <p:spPr>
          <a:xfrm>
            <a:off x="904755" y="1768405"/>
            <a:ext cx="10496671" cy="445142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 smtClean="0"/>
              <a:t>Проанализировать и актуализировать ЛНА ДОУ и должностные инструкции.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Внести изменения в трудовые договоры (служебные контракты) в части перечня документации, заполняемой учителями.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Внести изменения в должностное инструкции *с учетом требований законодательства.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Актуализировать номенклатуру дел ДОУ с целью исключения избыточной документации и излишней отчетности.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474" y="4669360"/>
            <a:ext cx="2169911" cy="2036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5875" y="73263"/>
            <a:ext cx="682811" cy="847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НПА_новые</Template>
  <TotalTime>7784</TotalTime>
  <Words>594</Words>
  <Application>Microsoft Office PowerPoint</Application>
  <PresentationFormat>Широкоэкранный</PresentationFormat>
  <Paragraphs>102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DejaVu Sans</vt:lpstr>
      <vt:lpstr>Montserrat SemiBold</vt:lpstr>
      <vt:lpstr>OpenSymbol</vt:lpstr>
      <vt:lpstr>SF Pro Display</vt:lpstr>
      <vt:lpstr>Symbol</vt:lpstr>
      <vt:lpstr>Times New Roman</vt:lpstr>
      <vt:lpstr>Wingdings</vt:lpstr>
      <vt:lpstr>4_Тема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Рекомендуемый перечень мероприятий </vt:lpstr>
      <vt:lpstr>Организационно-управленческие механизмы регулирования документационной нагрузки педагогических работников</vt:lpstr>
      <vt:lpstr>Чат бот «Помощник Рособрнадзора»</vt:lpstr>
      <vt:lpstr>Презентация PowerPoint</vt:lpstr>
      <vt:lpstr>Готовые кейсы для образовательных организаций</vt:lpstr>
      <vt:lpstr>Портал «Единое содержание общего образования» https://edsoo.ru/</vt:lpstr>
      <vt:lpstr>Презентация PowerPoint</vt:lpstr>
      <vt:lpstr>Презентация PowerPoint</vt:lpstr>
      <vt:lpstr>План действий («дорожная карта») управления образования по снижению административной нагрузки на педагогических работников, участвующих в реализации образовательных программ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работы администрации муниципальной бюджетной образовательной организации при оказании платных образовательных услуг»</dc:title>
  <dc:subject/>
  <dc:creator>Миронова Елена Геннадьевна</dc:creator>
  <dc:description/>
  <cp:lastModifiedBy>Svetlana.Muleeva@outlook.com</cp:lastModifiedBy>
  <cp:revision>590</cp:revision>
  <cp:lastPrinted>2023-11-21T09:29:06Z</cp:lastPrinted>
  <dcterms:created xsi:type="dcterms:W3CDTF">2018-05-24T01:50:22Z</dcterms:created>
  <dcterms:modified xsi:type="dcterms:W3CDTF">2025-03-30T14:51:31Z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28</vt:i4>
  </property>
</Properties>
</file>